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6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76909" autoAdjust="0"/>
  </p:normalViewPr>
  <p:slideViewPr>
    <p:cSldViewPr snapToGrid="0">
      <p:cViewPr varScale="1">
        <p:scale>
          <a:sx n="103" d="100"/>
          <a:sy n="103" d="100"/>
        </p:scale>
        <p:origin x="10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15F3D-77E7-4D1F-A158-5A07B796B7C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D8586-4ACD-4461-812F-2062C2EE5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8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0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8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2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1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4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11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8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8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7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975F-4E7C-4BF9-8E14-41934D93CDE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2A76-FF06-4AA7-8FF1-13340D19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17DE2krqQM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watch?v=YjzcfPax4As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6719" y="182883"/>
            <a:ext cx="4284617" cy="6505303"/>
          </a:xfrm>
          <a:prstGeom prst="roundRect">
            <a:avLst/>
          </a:prstGeom>
          <a:noFill/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defRPr/>
            </a:pPr>
            <a:endParaRPr lang="en-GB" sz="1351" ker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WATER SCARCITY&#10;The lack of sufficient available water&#10;resources to meet the demands of&#10;water usage within a region. It&#10;al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5" y="1881937"/>
            <a:ext cx="3104983" cy="23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9125" y="694248"/>
            <a:ext cx="239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egoe Print" panose="02000600000000000000" pitchFamily="2" charset="0"/>
              </a:rPr>
              <a:t>Year 8 – Summer Term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3532" y="4388818"/>
            <a:ext cx="4145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Segoe Print" panose="02000600000000000000" pitchFamily="2" charset="0"/>
              </a:rPr>
              <a:t>This topic will teach you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Segoe Print" panose="02000600000000000000" pitchFamily="2" charset="0"/>
              </a:rPr>
              <a:t>Water is a resource.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Segoe Print" panose="02000600000000000000" pitchFamily="2" charset="0"/>
              </a:rPr>
              <a:t>If we don’t use it carefully it will cause problems.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Segoe Print" panose="02000600000000000000" pitchFamily="2" charset="0"/>
              </a:rPr>
              <a:t>Some countries already face water insecurity.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Segoe Print" panose="02000600000000000000" pitchFamily="2" charset="0"/>
              </a:rPr>
              <a:t>There are methods we can use to increase the supply of water.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Segoe Print" panose="02000600000000000000" pitchFamily="2" charset="0"/>
              </a:rPr>
              <a:t>We can use water in more sustainable way.</a:t>
            </a:r>
            <a:endParaRPr lang="en-GB" dirty="0">
              <a:latin typeface="Segoe Print" panose="02000600000000000000" pitchFamily="2" charset="0"/>
            </a:endParaRPr>
          </a:p>
          <a:p>
            <a:pPr algn="ctr"/>
            <a:endParaRPr lang="en-GB" dirty="0" smtClean="0">
              <a:latin typeface="Segoe Print" panose="02000600000000000000" pitchFamily="2" charset="0"/>
            </a:endParaRPr>
          </a:p>
          <a:p>
            <a:pPr algn="ctr"/>
            <a:r>
              <a:rPr lang="en-GB" dirty="0" smtClean="0">
                <a:latin typeface="Segoe Print" panose="02000600000000000000" pitchFamily="2" charset="0"/>
              </a:rPr>
              <a:t>Knowledge booklet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6239" y="182883"/>
            <a:ext cx="4284617" cy="6505303"/>
          </a:xfrm>
          <a:prstGeom prst="roundRect">
            <a:avLst/>
          </a:prstGeom>
          <a:noFill/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defRPr/>
            </a:pPr>
            <a:endParaRPr lang="en-GB" sz="1351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5474287" y="249426"/>
            <a:ext cx="2809518" cy="276999"/>
          </a:xfrm>
          <a:prstGeom prst="rect">
            <a:avLst/>
          </a:prstGeom>
          <a:solidFill>
            <a:srgbClr val="ED7D31">
              <a:lumMod val="40000"/>
              <a:lumOff val="60000"/>
              <a:alpha val="66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dirty="0" smtClean="0"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Knowledge checker</a:t>
            </a:r>
            <a:endParaRPr lang="en-GB" sz="1200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633" y="846920"/>
            <a:ext cx="3410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What do the following mean: water scarcity, water surplus, economic water scarcity and physical water scarcity?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Which part of the UK suffers the most water scarcity and why?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Explain 4 factors which influence the amount of water available?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What uses the most fresh water: industry, domestic or farming?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If you don’t have access to clean drinking water what problems will that cause?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Why would Egypt threaten Ethiopia with war over water?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When does water stress begin?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Give 3 invisible uses of water? And explain why water is needed in each example?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Which parts of the world are suffering the greatest water stress, can you give reasons?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Describe how a water transfer scheme works in the UK? What do they do differently in Oklahoma, USA?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What is grey water?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Describe three ways in which you could use water more sustainably?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Give 4 advantages of dams?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Give 4 disadvantages of dams?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Print" panose="02000600000000000000" pitchFamily="2" charset="0"/>
              </a:rPr>
              <a:t>Explain how a sand dam works?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80" y="5450648"/>
            <a:ext cx="1011684" cy="10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3002" y="152993"/>
            <a:ext cx="4245430" cy="6518366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GB" sz="1350" kern="0"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2794" y="6130344"/>
            <a:ext cx="3285845" cy="42500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pattern of water stress in the UK and give 3 reasons to explain it.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26079" y="418783"/>
            <a:ext cx="2636217" cy="19461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water security mean?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6" y="768659"/>
            <a:ext cx="3616963" cy="2402977"/>
          </a:xfrm>
          <a:prstGeom prst="rect">
            <a:avLst/>
          </a:prstGeom>
        </p:spPr>
      </p:pic>
      <p:pic>
        <p:nvPicPr>
          <p:cNvPr id="1026" name="Picture 2" descr="Image result for water scarcity map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" y="3231550"/>
            <a:ext cx="3711824" cy="286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16941" y="152993"/>
            <a:ext cx="4356365" cy="6518366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GB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529692" y="397130"/>
            <a:ext cx="2809518" cy="261610"/>
          </a:xfrm>
          <a:prstGeom prst="rect">
            <a:avLst/>
          </a:prstGeom>
          <a:solidFill>
            <a:srgbClr val="ED7D31">
              <a:lumMod val="40000"/>
              <a:lumOff val="60000"/>
              <a:alpha val="66000"/>
            </a:srgbClr>
          </a:solidFill>
          <a:ln w="317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factors influence water security</a:t>
            </a:r>
            <a:r>
              <a:rPr lang="en-GB" sz="11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922" y="1165604"/>
            <a:ext cx="2033692" cy="1564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316" y="2791311"/>
            <a:ext cx="1968960" cy="1456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386" y="1152009"/>
            <a:ext cx="2015814" cy="1652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386" y="2774294"/>
            <a:ext cx="1921945" cy="14292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4893316" y="721122"/>
            <a:ext cx="404488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Segoe Print" panose="02000600000000000000" pitchFamily="2" charset="0"/>
              </a:rPr>
              <a:t>Water stress begins when countries experience less than 1700m3 of water available per person per year. </a:t>
            </a:r>
            <a:endParaRPr lang="en-GB" sz="1100" dirty="0">
              <a:latin typeface="Segoe Print" panose="02000600000000000000" pitchFamily="2" charset="0"/>
            </a:endParaRPr>
          </a:p>
        </p:txBody>
      </p:sp>
      <p:pic>
        <p:nvPicPr>
          <p:cNvPr id="14" name="Picture 2" descr="C:\Users\tpatel\AppData\Local\Microsoft\Windows\Temporary Internet Files\Content.IE5\7IXD7DF3\IMG_91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24041" r="2424" b="10303"/>
          <a:stretch/>
        </p:blipFill>
        <p:spPr bwMode="auto">
          <a:xfrm>
            <a:off x="4899788" y="4180303"/>
            <a:ext cx="3990670" cy="19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069481" y="6115931"/>
            <a:ext cx="3651283" cy="42500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changes in water consumption between 1900-2025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3002" y="152993"/>
            <a:ext cx="4245430" cy="6518366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GB" sz="1350" kern="0"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2794" y="6130344"/>
            <a:ext cx="3285845" cy="42500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so important to be able to have access to water for a country?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97607" y="240683"/>
            <a:ext cx="2636217" cy="19461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of water insecurity 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245" y="457872"/>
            <a:ext cx="40182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Less than 1% of the worlds water is </a:t>
            </a:r>
            <a:r>
              <a:rPr lang="en-GB" sz="1100" dirty="0" smtClean="0"/>
              <a:t>safe to drink, freshwater is often contaminated by sewage and industrial pollution. Some people are so poor they have no choice but to drink from these sources.</a:t>
            </a:r>
          </a:p>
          <a:p>
            <a:pPr algn="ctr"/>
            <a:endParaRPr lang="en-GB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80" y="1061215"/>
            <a:ext cx="1575742" cy="884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915" y="1982387"/>
            <a:ext cx="171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3"/>
              </a:rPr>
              <a:t>https://www.youtube.com/watch?v=17DE2krqQMg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340171" y="1157639"/>
            <a:ext cx="1983347" cy="123110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Water insecurity is when you cannot meet the water needs of your country due to physical or economic reasons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58" y="3883329"/>
            <a:ext cx="1662550" cy="21310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914" y="2709061"/>
            <a:ext cx="12923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Impacts of lack of water on food supply – no water means dips in food production</a:t>
            </a:r>
            <a:endParaRPr lang="en-GB" sz="11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51708" y="4579935"/>
            <a:ext cx="2341629" cy="9731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+mn-lt"/>
              </a:rPr>
              <a:t>A new dam on the Nile could trigger a war over water unless Ethiopia can agree a deal with Egypt and Sudan</a:t>
            </a:r>
            <a:endParaRPr lang="en-GB" sz="1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268" y="2407739"/>
            <a:ext cx="2653678" cy="186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843" y="4450465"/>
            <a:ext cx="3740239" cy="192475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683782" y="185371"/>
            <a:ext cx="4356365" cy="6518366"/>
          </a:xfrm>
          <a:prstGeom prst="roundRect">
            <a:avLst/>
          </a:prstGeom>
          <a:noFill/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GB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5457204" y="281803"/>
            <a:ext cx="2809518" cy="261610"/>
          </a:xfrm>
          <a:prstGeom prst="rect">
            <a:avLst/>
          </a:prstGeom>
          <a:solidFill>
            <a:srgbClr val="ED7D31">
              <a:lumMod val="40000"/>
              <a:lumOff val="60000"/>
              <a:alpha val="66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Global Water Stress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36322" y="6148309"/>
            <a:ext cx="3651283" cy="42500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pattern of global water stress?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6464304" y="2936668"/>
            <a:ext cx="2541977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</a:rPr>
              <a:t>Water stress begins when countries experience less than 1700m</a:t>
            </a:r>
            <a:r>
              <a:rPr lang="en-GB" sz="900" dirty="0" smtClean="0">
                <a:latin typeface="Segoe Print" panose="02000600000000000000" pitchFamily="2" charset="0"/>
              </a:rPr>
              <a:t>3</a:t>
            </a:r>
            <a:r>
              <a:rPr lang="en-GB" sz="1400" dirty="0" smtClean="0">
                <a:latin typeface="Segoe Print" panose="02000600000000000000" pitchFamily="2" charset="0"/>
              </a:rPr>
              <a:t> of water available per person per year. </a:t>
            </a:r>
            <a:endParaRPr lang="en-GB" sz="1400" dirty="0">
              <a:latin typeface="Segoe Print" panose="020006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515" y="2963105"/>
            <a:ext cx="1678923" cy="11166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20945" t="22527" r="20630" b="15346"/>
          <a:stretch/>
        </p:blipFill>
        <p:spPr>
          <a:xfrm>
            <a:off x="4926956" y="564280"/>
            <a:ext cx="3870014" cy="231367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538432" y="406289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50" dirty="0">
                <a:latin typeface="Segoe Print" panose="02000600000000000000" pitchFamily="2" charset="0"/>
              </a:rPr>
              <a:t>Water is used in a number of invisible ways from the water needed to make a shirt, to making a cup of coffee.</a:t>
            </a:r>
          </a:p>
        </p:txBody>
      </p:sp>
    </p:spTree>
    <p:extLst>
      <p:ext uri="{BB962C8B-B14F-4D97-AF65-F5344CB8AC3E}">
        <p14:creationId xmlns:p14="http://schemas.microsoft.com/office/powerpoint/2010/main" val="40104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6719" y="182883"/>
            <a:ext cx="4284617" cy="6505303"/>
          </a:xfrm>
          <a:prstGeom prst="roundRect">
            <a:avLst/>
          </a:prstGeom>
          <a:noFill/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defRPr/>
            </a:pPr>
            <a:endParaRPr lang="en-GB" sz="1351" kern="0">
              <a:solidFill>
                <a:sysClr val="windowText" lastClr="0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97607" y="240683"/>
            <a:ext cx="2636217" cy="19461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 to Increase Water Supply?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2794" y="6130344"/>
            <a:ext cx="3285845" cy="42500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need water transfer schemes?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3" y="532059"/>
            <a:ext cx="2322777" cy="1749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94" y="2330141"/>
            <a:ext cx="2642101" cy="1905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4662" y="511035"/>
            <a:ext cx="1556550" cy="1785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Segoe Print" panose="02000600000000000000" pitchFamily="2" charset="0"/>
              </a:rPr>
              <a:t>Some soils (e.g. Alluvium soil) have good water-holding capacity so water is forced deep underground before it can be evaporated it can be stored here, until its needed</a:t>
            </a:r>
            <a:r>
              <a:rPr lang="en-GB" sz="1050" dirty="0" smtClean="0"/>
              <a:t>.</a:t>
            </a:r>
            <a:endParaRPr lang="en-GB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324853" y="2627206"/>
            <a:ext cx="1295221" cy="1223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Water transfer schemes in the UK move water from an area where there is water surplus to areas of water deficit (less water).</a:t>
            </a:r>
            <a:endParaRPr lang="en-GB" sz="105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3641" r="1895" b="23607"/>
          <a:stretch/>
        </p:blipFill>
        <p:spPr bwMode="auto">
          <a:xfrm>
            <a:off x="324853" y="4269504"/>
            <a:ext cx="2913276" cy="17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8129" y="4328843"/>
            <a:ext cx="1125866" cy="17081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50" dirty="0" err="1" smtClean="0"/>
              <a:t>Kielder</a:t>
            </a:r>
            <a:r>
              <a:rPr lang="en-GB" sz="1050" dirty="0" smtClean="0"/>
              <a:t> Reservoir is the largest reservoir in England – located in Northumberland. It supplies drinking water to Newcastle and Sunderland</a:t>
            </a:r>
            <a:endParaRPr lang="en-GB" sz="1050" dirty="0"/>
          </a:p>
        </p:txBody>
      </p:sp>
      <p:sp>
        <p:nvSpPr>
          <p:cNvPr id="11" name="Rounded Rectangle 10"/>
          <p:cNvSpPr/>
          <p:nvPr/>
        </p:nvSpPr>
        <p:spPr>
          <a:xfrm>
            <a:off x="4639435" y="190065"/>
            <a:ext cx="4284617" cy="6505303"/>
          </a:xfrm>
          <a:prstGeom prst="roundRect">
            <a:avLst/>
          </a:prstGeom>
          <a:noFill/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defRPr/>
            </a:pPr>
            <a:endParaRPr lang="en-GB" sz="1351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5507483" y="256608"/>
            <a:ext cx="2809518" cy="276999"/>
          </a:xfrm>
          <a:prstGeom prst="rect">
            <a:avLst/>
          </a:prstGeom>
          <a:solidFill>
            <a:srgbClr val="ED7D31">
              <a:lumMod val="40000"/>
              <a:lumOff val="60000"/>
              <a:alpha val="66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dirty="0" smtClean="0"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Sustainable water supply</a:t>
            </a:r>
            <a:endParaRPr lang="en-GB" sz="1200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9148" y="5665099"/>
            <a:ext cx="3479358" cy="883018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means making sure there is enough for today BUT without preventing future generation from having their own access to it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7924" y="673118"/>
            <a:ext cx="39876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Water conservation is about trying to use less water.</a:t>
            </a:r>
          </a:p>
          <a:p>
            <a:endParaRPr lang="en-GB" sz="1100" dirty="0">
              <a:latin typeface="Segoe Print" panose="02000600000000000000" pitchFamily="2" charset="0"/>
            </a:endParaRPr>
          </a:p>
          <a:p>
            <a:pPr marL="228600" indent="-228600">
              <a:buAutoNum type="arabicPeriod"/>
            </a:pPr>
            <a:r>
              <a:rPr lang="en-GB" sz="1100" dirty="0" smtClean="0">
                <a:latin typeface="Segoe Print" panose="02000600000000000000" pitchFamily="2" charset="0"/>
              </a:rPr>
              <a:t>Fixing </a:t>
            </a:r>
            <a:r>
              <a:rPr lang="en-GB" sz="1100" b="1" dirty="0" smtClean="0">
                <a:latin typeface="Segoe Print" panose="02000600000000000000" pitchFamily="2" charset="0"/>
              </a:rPr>
              <a:t>leaks</a:t>
            </a:r>
            <a:r>
              <a:rPr lang="en-GB" sz="1100" dirty="0" smtClean="0">
                <a:latin typeface="Segoe Print" panose="02000600000000000000" pitchFamily="2" charset="0"/>
              </a:rPr>
              <a:t> in pipes.</a:t>
            </a:r>
          </a:p>
          <a:p>
            <a:pPr marL="228600" indent="-228600">
              <a:buAutoNum type="arabicPeriod"/>
            </a:pPr>
            <a:r>
              <a:rPr lang="en-GB" sz="1100" dirty="0" smtClean="0">
                <a:latin typeface="Segoe Print" panose="02000600000000000000" pitchFamily="2" charset="0"/>
              </a:rPr>
              <a:t>Fitting </a:t>
            </a:r>
            <a:r>
              <a:rPr lang="en-GB" sz="1100" b="1" dirty="0" smtClean="0">
                <a:latin typeface="Segoe Print" panose="02000600000000000000" pitchFamily="2" charset="0"/>
              </a:rPr>
              <a:t>dual flush </a:t>
            </a:r>
            <a:r>
              <a:rPr lang="en-GB" sz="1100" dirty="0" smtClean="0">
                <a:latin typeface="Segoe Print" panose="02000600000000000000" pitchFamily="2" charset="0"/>
              </a:rPr>
              <a:t>toilets.</a:t>
            </a:r>
          </a:p>
          <a:p>
            <a:pPr marL="228600" indent="-228600">
              <a:buAutoNum type="arabicPeriod"/>
            </a:pPr>
            <a:r>
              <a:rPr lang="en-GB" sz="1100" dirty="0" smtClean="0">
                <a:latin typeface="Segoe Print" panose="02000600000000000000" pitchFamily="2" charset="0"/>
              </a:rPr>
              <a:t>Buying efficient washing machines which use less water.</a:t>
            </a:r>
          </a:p>
          <a:p>
            <a:pPr marL="228600" indent="-228600">
              <a:buAutoNum type="arabicPeriod"/>
            </a:pPr>
            <a:r>
              <a:rPr lang="en-GB" sz="1100" dirty="0" smtClean="0">
                <a:latin typeface="Segoe Print" panose="02000600000000000000" pitchFamily="2" charset="0"/>
              </a:rPr>
              <a:t>Irrigate fields with </a:t>
            </a:r>
            <a:r>
              <a:rPr lang="en-GB" sz="1100" b="1" dirty="0" smtClean="0">
                <a:latin typeface="Segoe Print" panose="02000600000000000000" pitchFamily="2" charset="0"/>
              </a:rPr>
              <a:t>drip pipes</a:t>
            </a:r>
            <a:r>
              <a:rPr lang="en-GB" sz="1100" dirty="0" smtClean="0">
                <a:latin typeface="Segoe Print" panose="02000600000000000000" pitchFamily="2" charset="0"/>
              </a:rPr>
              <a:t>, rather than sprinkling methods which use more water .</a:t>
            </a:r>
          </a:p>
          <a:p>
            <a:pPr marL="228600" indent="-228600">
              <a:buAutoNum type="arabicPeriod"/>
            </a:pPr>
            <a:r>
              <a:rPr lang="en-GB" sz="1100" dirty="0" smtClean="0">
                <a:latin typeface="Segoe Print" panose="02000600000000000000" pitchFamily="2" charset="0"/>
              </a:rPr>
              <a:t>Shower not bath.</a:t>
            </a:r>
            <a:endParaRPr lang="en-GB" sz="1100" dirty="0">
              <a:latin typeface="Segoe Print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0601" y="2288945"/>
            <a:ext cx="39499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Groundwater management</a:t>
            </a:r>
          </a:p>
          <a:p>
            <a:endParaRPr lang="en-GB" sz="1100" b="1" dirty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r>
              <a:rPr lang="en-GB" sz="1100" dirty="0" smtClean="0">
                <a:latin typeface="Segoe Print" panose="02000600000000000000" pitchFamily="2" charset="0"/>
              </a:rPr>
              <a:t>1. Monitor water levels beneath the ground.</a:t>
            </a:r>
          </a:p>
          <a:p>
            <a:r>
              <a:rPr lang="en-GB" sz="1100" dirty="0" smtClean="0">
                <a:latin typeface="Segoe Print" panose="02000600000000000000" pitchFamily="2" charset="0"/>
              </a:rPr>
              <a:t>2. Prevent pollution of ground water from fertiliser.</a:t>
            </a:r>
          </a:p>
          <a:p>
            <a:r>
              <a:rPr lang="en-GB" sz="1100" dirty="0" smtClean="0">
                <a:latin typeface="Segoe Print" panose="02000600000000000000" pitchFamily="2" charset="0"/>
              </a:rPr>
              <a:t>3. International agreements are needed when countries share access to ground water across borders.</a:t>
            </a:r>
            <a:endParaRPr lang="en-GB" sz="1100" dirty="0">
              <a:latin typeface="Segoe Print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924" y="3566218"/>
            <a:ext cx="3949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Grey Water</a:t>
            </a:r>
          </a:p>
          <a:p>
            <a:endParaRPr lang="en-GB" sz="1100" b="1" dirty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r>
              <a:rPr lang="en-GB" sz="1100" dirty="0" smtClean="0">
                <a:latin typeface="Segoe Print" panose="02000600000000000000" pitchFamily="2" charset="0"/>
              </a:rPr>
              <a:t>1. Filter shower and sink water to use on gardens and as toilet water.</a:t>
            </a:r>
          </a:p>
          <a:p>
            <a:r>
              <a:rPr lang="en-GB" sz="1100" dirty="0" smtClean="0">
                <a:latin typeface="Segoe Print" panose="02000600000000000000" pitchFamily="2" charset="0"/>
              </a:rPr>
              <a:t>2. Collect rainwater from your gutter and store it in a water but for use in the garden.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657" y="4682219"/>
            <a:ext cx="1726080" cy="10157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027" y="4688870"/>
            <a:ext cx="1631223" cy="9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6719" y="182883"/>
            <a:ext cx="4284617" cy="6505303"/>
          </a:xfrm>
          <a:prstGeom prst="roundRect">
            <a:avLst/>
          </a:prstGeom>
          <a:noFill/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defRPr/>
            </a:pPr>
            <a:endParaRPr lang="en-GB" sz="1351" kern="0">
              <a:solidFill>
                <a:sysClr val="windowText" lastClr="0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97607" y="240683"/>
            <a:ext cx="2636217" cy="48053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 and disadvantages of dams and reservoirs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2794" y="6130344"/>
            <a:ext cx="3285845" cy="42500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a dam in the UK and describe where it supplies water to?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280" y="2044305"/>
            <a:ext cx="4030599" cy="12772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Segoe Print" panose="02000600000000000000" pitchFamily="2" charset="0"/>
              </a:rPr>
              <a:t>Benefits of Dams &amp; Reservoirs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Segoe Print" panose="02000600000000000000" pitchFamily="2" charset="0"/>
              </a:rPr>
              <a:t>Traps a large amount of water behind the dam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Segoe Print" panose="02000600000000000000" pitchFamily="2" charset="0"/>
              </a:rPr>
              <a:t>During heavy rainfall the reservoir will be filled, then water can be released when the water is needed, allowing a constant flow to the river all year round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Segoe Print" panose="02000600000000000000" pitchFamily="2" charset="0"/>
              </a:rPr>
              <a:t>Hydroelectricity can be produced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27" y="4801092"/>
            <a:ext cx="4030599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Segoe Print" panose="02000600000000000000" pitchFamily="2" charset="0"/>
              </a:rPr>
              <a:t>Disadvantages of Dams &amp; Reservoirs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Segoe Print" panose="02000600000000000000" pitchFamily="2" charset="0"/>
              </a:rPr>
              <a:t>Water is transferred along pipelines but includes building tunnels, aqueducts and pumping stations that are expensive to construct and maintain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Segoe Print" panose="02000600000000000000" pitchFamily="2" charset="0"/>
              </a:rPr>
              <a:t>Conflict can be caused if agricultural land is flooded during construction and settlements maybe drowned so people have to move and find new jobs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79" y="801431"/>
            <a:ext cx="1716947" cy="1176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0" y="769251"/>
            <a:ext cx="2199831" cy="1237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54" y="3359227"/>
            <a:ext cx="2515143" cy="135962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44712" y="182883"/>
            <a:ext cx="4284617" cy="6505303"/>
          </a:xfrm>
          <a:prstGeom prst="roundRect">
            <a:avLst/>
          </a:prstGeom>
          <a:noFill/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defRPr/>
            </a:pPr>
            <a:endParaRPr lang="en-GB" sz="1351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5512760" y="249426"/>
            <a:ext cx="2809518" cy="487569"/>
          </a:xfrm>
          <a:prstGeom prst="rect">
            <a:avLst/>
          </a:prstGeom>
          <a:solidFill>
            <a:srgbClr val="ED7D31">
              <a:lumMod val="40000"/>
              <a:lumOff val="60000"/>
              <a:alpha val="66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small scale sustainable water supply project in a LIC.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1878" y="6115932"/>
            <a:ext cx="3416971" cy="42500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three countries which border Kenya?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0306" y="801432"/>
            <a:ext cx="39328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Segoe Print" panose="02000600000000000000" pitchFamily="2" charset="0"/>
              </a:rPr>
              <a:t>Kenya is a Low Income Country in east Africa, with a hot and dry climate. Most rain falls as heavy downpours, and quickly drains in to dry river beds and is evaporated or soaks in to the ground.</a:t>
            </a:r>
          </a:p>
          <a:p>
            <a:endParaRPr lang="en-GB" sz="1100" dirty="0">
              <a:latin typeface="Segoe Print" panose="02000600000000000000" pitchFamily="2" charset="0"/>
            </a:endParaRPr>
          </a:p>
          <a:p>
            <a:r>
              <a:rPr lang="en-GB" sz="1100" dirty="0" smtClean="0">
                <a:latin typeface="Segoe Print" panose="02000600000000000000" pitchFamily="2" charset="0"/>
              </a:rPr>
              <a:t>People in rural communities struggle to store water, but sand dams are a possible solution.</a:t>
            </a:r>
          </a:p>
          <a:p>
            <a:r>
              <a:rPr lang="en-GB" sz="1100" dirty="0">
                <a:latin typeface="Segoe Print" panose="02000600000000000000" pitchFamily="2" charset="0"/>
                <a:hlinkClick r:id="rId5"/>
              </a:rPr>
              <a:t>https://</a:t>
            </a:r>
            <a:r>
              <a:rPr lang="en-GB" sz="1100" dirty="0" smtClean="0">
                <a:latin typeface="Segoe Print" panose="02000600000000000000" pitchFamily="2" charset="0"/>
                <a:hlinkClick r:id="rId5"/>
              </a:rPr>
              <a:t>www.youtube.com/watch?v=YjzcfPax4As</a:t>
            </a:r>
            <a:endParaRPr lang="en-GB" sz="1100" dirty="0" smtClean="0">
              <a:latin typeface="Segoe Print" panose="02000600000000000000" pitchFamily="2" charset="0"/>
            </a:endParaRPr>
          </a:p>
          <a:p>
            <a:endParaRPr lang="en-GB" sz="1100" dirty="0">
              <a:latin typeface="Segoe Print" panose="020006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305" y="2317488"/>
            <a:ext cx="3932855" cy="19679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10305" y="4285398"/>
            <a:ext cx="39328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How does it work?</a:t>
            </a:r>
          </a:p>
          <a:p>
            <a:pPr marL="228600" indent="-228600">
              <a:buAutoNum type="arabicPeriod"/>
            </a:pPr>
            <a:r>
              <a:rPr lang="en-GB" sz="1100" dirty="0" smtClean="0"/>
              <a:t>A concrete wall is dug in to the river bed as far down as the water table.</a:t>
            </a:r>
          </a:p>
          <a:p>
            <a:pPr marL="228600" indent="-228600">
              <a:buAutoNum type="arabicPeriod"/>
            </a:pPr>
            <a:r>
              <a:rPr lang="en-GB" sz="1100" dirty="0" smtClean="0"/>
              <a:t>When it rains and the river flows, sand and water are trapped behind the concrete wall. </a:t>
            </a:r>
          </a:p>
          <a:p>
            <a:pPr marL="228600" indent="-228600">
              <a:buAutoNum type="arabicPeriod"/>
            </a:pPr>
            <a:r>
              <a:rPr lang="en-GB" sz="1100" dirty="0" smtClean="0"/>
              <a:t>The sand traps/stores 1/3rd of the rainwater, and stops it being evaporated during the dry season.</a:t>
            </a:r>
          </a:p>
          <a:p>
            <a:pPr marL="228600" indent="-228600">
              <a:buAutoNum type="arabicPeriod"/>
            </a:pPr>
            <a:r>
              <a:rPr lang="en-GB" sz="1100" dirty="0" smtClean="0"/>
              <a:t>When the river stops flowing water can be extracted from the sand by digging a well and piping it to the surface.</a:t>
            </a:r>
          </a:p>
          <a:p>
            <a:pPr marL="228600" indent="-228600">
              <a:buAutoNum type="arabicPeriod"/>
            </a:pPr>
            <a:r>
              <a:rPr lang="en-GB" sz="1100" dirty="0" smtClean="0"/>
              <a:t>The dams are cheap and often use local materials.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029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1000</Words>
  <Application>Microsoft Office PowerPoint</Application>
  <PresentationFormat>On-screen Show (4:3)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Cardinal Wiseman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Garreth Stockton</dc:creator>
  <cp:lastModifiedBy>Garreth Stockton</cp:lastModifiedBy>
  <cp:revision>57</cp:revision>
  <dcterms:created xsi:type="dcterms:W3CDTF">2018-04-30T15:31:16Z</dcterms:created>
  <dcterms:modified xsi:type="dcterms:W3CDTF">2018-05-23T10:57:56Z</dcterms:modified>
</cp:coreProperties>
</file>